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93" r:id="rId2"/>
    <p:sldId id="294" r:id="rId3"/>
    <p:sldId id="321" r:id="rId4"/>
    <p:sldId id="339" r:id="rId5"/>
    <p:sldId id="338" r:id="rId6"/>
    <p:sldId id="322" r:id="rId7"/>
    <p:sldId id="342" r:id="rId8"/>
    <p:sldId id="340" r:id="rId9"/>
    <p:sldId id="341" r:id="rId10"/>
    <p:sldId id="333" r:id="rId11"/>
    <p:sldId id="318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C7E94"/>
    <a:srgbClr val="27515E"/>
    <a:srgbClr val="76D6EB"/>
    <a:srgbClr val="F2BF4E"/>
    <a:srgbClr val="D35C20"/>
    <a:srgbClr val="88EB08"/>
    <a:srgbClr val="61B744"/>
    <a:srgbClr val="226C7B"/>
    <a:srgbClr val="ECAA2B"/>
    <a:srgbClr val="57B5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407"/>
    <p:restoredTop sz="94743"/>
  </p:normalViewPr>
  <p:slideViewPr>
    <p:cSldViewPr snapToGrid="0" snapToObjects="1">
      <p:cViewPr varScale="1">
        <p:scale>
          <a:sx n="105" d="100"/>
          <a:sy n="105" d="100"/>
        </p:scale>
        <p:origin x="200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notesMaster" Target="notesMasters/notesMaster1.xml"/><Relationship Id="rId14" Type="http://schemas.openxmlformats.org/officeDocument/2006/relationships/presProps" Target="presProps.xml"/><Relationship Id="rId15" Type="http://schemas.openxmlformats.org/officeDocument/2006/relationships/viewProps" Target="viewProps.xml"/><Relationship Id="rId16" Type="http://schemas.openxmlformats.org/officeDocument/2006/relationships/theme" Target="theme/theme1.xml"/><Relationship Id="rId1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23" Type="http://schemas.microsoft.com/office/2015/10/relationships/revisionInfo" Target="revisionInfo.xml"/><Relationship Id="rId10" Type="http://schemas.openxmlformats.org/officeDocument/2006/relationships/slide" Target="slides/slide9.xml"/></Relationships>
</file>

<file path=ppt/media/image1.tiff>
</file>

<file path=ppt/media/image10.png>
</file>

<file path=ppt/media/image11.png>
</file>

<file path=ppt/media/image12.png>
</file>

<file path=ppt/media/image2.png>
</file>

<file path=ppt/media/image3.tiff>
</file>

<file path=ppt/media/image4.tiff>
</file>

<file path=ppt/media/image5.tiff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EFDDC6-36D4-D849-9A72-8837DA8D11F6}" type="datetimeFigureOut">
              <a:rPr lang="en-US" smtClean="0"/>
              <a:t>12/7/17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383C8B-2196-ED4B-92FD-B40837E59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56903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86387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308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174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995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48949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1844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4458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683590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30941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6236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200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08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469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270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352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09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121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818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735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438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12/7/17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27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BB0C73-A48E-5D4A-A1EE-E5A64E15C62C}" type="datetimeFigureOut">
              <a:rPr lang="en-US" smtClean="0"/>
              <a:t>12/7/17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978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1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png"/><Relationship Id="rId5" Type="http://schemas.openxmlformats.org/officeDocument/2006/relationships/image" Target="../media/image3.tiff"/><Relationship Id="rId6" Type="http://schemas.openxmlformats.org/officeDocument/2006/relationships/image" Target="../media/image4.tiff"/><Relationship Id="rId7" Type="http://schemas.openxmlformats.org/officeDocument/2006/relationships/image" Target="../media/image5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8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10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2278" y="4198893"/>
            <a:ext cx="9537073" cy="2231284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308918" y="906681"/>
            <a:ext cx="11701850" cy="2677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600" dirty="0" smtClean="0">
                <a:solidFill>
                  <a:srgbClr val="27515E"/>
                </a:solidFill>
              </a:rPr>
              <a:t>Natalie</a:t>
            </a:r>
            <a:r>
              <a:rPr lang="en-US" sz="3600" dirty="0" smtClean="0">
                <a:solidFill>
                  <a:srgbClr val="27515E"/>
                </a:solidFill>
              </a:rPr>
              <a:t> </a:t>
            </a:r>
            <a:r>
              <a:rPr lang="en-US" sz="3600" dirty="0">
                <a:solidFill>
                  <a:srgbClr val="27515E"/>
                </a:solidFill>
              </a:rPr>
              <a:t>Sprint #2 Review</a:t>
            </a:r>
          </a:p>
          <a:p>
            <a:pPr algn="ctr"/>
            <a:endParaRPr lang="en-US" sz="3600" dirty="0">
              <a:solidFill>
                <a:srgbClr val="27515E"/>
              </a:solidFill>
            </a:endParaRPr>
          </a:p>
          <a:p>
            <a:pPr algn="ctr"/>
            <a:r>
              <a:rPr lang="en-US" sz="4800" dirty="0" smtClean="0">
                <a:solidFill>
                  <a:srgbClr val="27515E"/>
                </a:solidFill>
              </a:rPr>
              <a:t>Connecting a Data Source </a:t>
            </a:r>
          </a:p>
          <a:p>
            <a:pPr algn="ctr"/>
            <a:r>
              <a:rPr lang="en-US" sz="4800" dirty="0" smtClean="0">
                <a:solidFill>
                  <a:srgbClr val="27515E"/>
                </a:solidFill>
              </a:rPr>
              <a:t>and Database using Python and PostgreSQL</a:t>
            </a:r>
            <a:endParaRPr lang="en-US" sz="4800" dirty="0">
              <a:solidFill>
                <a:srgbClr val="27515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47147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2AF28C14-789A-434E-A358-8CC4A91E2EFD}"/>
              </a:ext>
            </a:extLst>
          </p:cNvPr>
          <p:cNvSpPr/>
          <p:nvPr/>
        </p:nvSpPr>
        <p:spPr>
          <a:xfrm>
            <a:off x="4761820" y="678512"/>
            <a:ext cx="266835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 smtClean="0"/>
              <a:t>Results !!!!! </a:t>
            </a:r>
            <a:r>
              <a:rPr lang="en-US" sz="3200" b="1" dirty="0" smtClean="0">
                <a:sym typeface="Wingdings"/>
              </a:rPr>
              <a:t></a:t>
            </a:r>
            <a:endParaRPr lang="en-US" sz="320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0312" y="1263287"/>
            <a:ext cx="6619992" cy="41505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515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 flipV="1">
            <a:off x="695739" y="993912"/>
            <a:ext cx="10800522" cy="5272319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95739" y="2280658"/>
            <a:ext cx="10800522" cy="123110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 b="1" dirty="0">
                <a:solidFill>
                  <a:schemeClr val="bg1"/>
                </a:solidFill>
              </a:rPr>
              <a:t>Thank you</a:t>
            </a:r>
          </a:p>
          <a:p>
            <a:pPr algn="ctr"/>
            <a:endParaRPr lang="en-US" sz="2000" b="1" dirty="0">
              <a:solidFill>
                <a:srgbClr val="27515E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025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 flipH="1">
            <a:off x="4362878" y="1050638"/>
            <a:ext cx="34662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smtClean="0"/>
              <a:t>Project Overview</a:t>
            </a:r>
            <a:endParaRPr lang="en-US" sz="32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1975104" y="2049945"/>
            <a:ext cx="8961120" cy="21268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dirty="0" smtClean="0"/>
              <a:t>Connect to </a:t>
            </a:r>
            <a:r>
              <a:rPr lang="en-US" dirty="0" err="1" smtClean="0"/>
              <a:t>HubSpot’s</a:t>
            </a:r>
            <a:r>
              <a:rPr lang="en-US" dirty="0" smtClean="0"/>
              <a:t> API and pull in all contact data.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dirty="0" smtClean="0"/>
              <a:t>Parse data in extract only certain fields to make new data structure.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dirty="0" smtClean="0"/>
              <a:t>Create PostgreSQL database with data model for business needs.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dirty="0" smtClean="0"/>
              <a:t>Use new data structure to insert values into existing table in a PostgreSQL database.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4503" y="3999948"/>
            <a:ext cx="2797556" cy="70386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26566" y="4170390"/>
            <a:ext cx="1391481" cy="139148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62326" y="3785513"/>
            <a:ext cx="3028696" cy="1132732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66448" y="4140863"/>
            <a:ext cx="1299088" cy="1299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821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3345DE2B-D8FC-45E6-9EC7-7A7C8B7DCA6D}"/>
              </a:ext>
            </a:extLst>
          </p:cNvPr>
          <p:cNvSpPr/>
          <p:nvPr/>
        </p:nvSpPr>
        <p:spPr>
          <a:xfrm>
            <a:off x="3870968" y="806784"/>
            <a:ext cx="431932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/>
              <a:t>Accessing </a:t>
            </a:r>
            <a:r>
              <a:rPr lang="en-US" sz="3200" b="1" dirty="0" err="1" smtClean="0"/>
              <a:t>HubSpot’s</a:t>
            </a:r>
            <a:r>
              <a:rPr lang="en-US" sz="3200" b="1" dirty="0" smtClean="0"/>
              <a:t> API</a:t>
            </a:r>
            <a:endParaRPr lang="en-US" sz="3200"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8480" y="1623784"/>
            <a:ext cx="3659440" cy="3758727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41248" y="2348985"/>
            <a:ext cx="5718048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err="1" smtClean="0"/>
              <a:t>Hubspot’s</a:t>
            </a:r>
            <a:r>
              <a:rPr lang="en-US" dirty="0" smtClean="0"/>
              <a:t> API documents were not extremely helpful, but they did provide examples of what an </a:t>
            </a:r>
            <a:r>
              <a:rPr lang="en-US" dirty="0" err="1" smtClean="0"/>
              <a:t>api</a:t>
            </a:r>
            <a:r>
              <a:rPr lang="en-US" dirty="0" smtClean="0"/>
              <a:t> call would look like. 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They have an </a:t>
            </a:r>
            <a:r>
              <a:rPr lang="en-US" dirty="0" err="1" smtClean="0"/>
              <a:t>api</a:t>
            </a:r>
            <a:r>
              <a:rPr lang="en-US" dirty="0" smtClean="0"/>
              <a:t> called ’get all contacts’ which gives you on huge </a:t>
            </a:r>
            <a:r>
              <a:rPr lang="en-US" dirty="0" err="1" smtClean="0"/>
              <a:t>json</a:t>
            </a:r>
            <a:r>
              <a:rPr lang="en-US" dirty="0" smtClean="0"/>
              <a:t> object.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The object contained nested lists and dictionaries.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67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3345DE2B-D8FC-45E6-9EC7-7A7C8B7DCA6D}"/>
              </a:ext>
            </a:extLst>
          </p:cNvPr>
          <p:cNvSpPr/>
          <p:nvPr/>
        </p:nvSpPr>
        <p:spPr>
          <a:xfrm>
            <a:off x="3449891" y="733642"/>
            <a:ext cx="529221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 smtClean="0"/>
              <a:t>Python Script for </a:t>
            </a:r>
            <a:r>
              <a:rPr lang="en-US" sz="3200" b="1" dirty="0" err="1" smtClean="0"/>
              <a:t>HubSpot</a:t>
            </a:r>
            <a:r>
              <a:rPr lang="en-US" sz="3200" b="1" dirty="0" smtClean="0"/>
              <a:t> API</a:t>
            </a:r>
            <a:endParaRPr lang="en-US" sz="3200" b="1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73101" y="1318417"/>
            <a:ext cx="3938016" cy="4282323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414272" y="1663170"/>
            <a:ext cx="4681728" cy="33733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dirty="0" smtClean="0"/>
              <a:t>Python libraries used for this script:</a:t>
            </a:r>
          </a:p>
          <a:p>
            <a:pPr marL="742950" lvl="1" indent="-285750">
              <a:lnSpc>
                <a:spcPct val="150000"/>
              </a:lnSpc>
              <a:buFont typeface="Arial" charset="0"/>
              <a:buChar char="•"/>
            </a:pPr>
            <a:r>
              <a:rPr lang="en-US" dirty="0" err="1"/>
              <a:t>p</a:t>
            </a:r>
            <a:r>
              <a:rPr lang="en-US" dirty="0" err="1" smtClean="0"/>
              <a:t>print</a:t>
            </a:r>
            <a:endParaRPr lang="en-US" dirty="0" smtClean="0"/>
          </a:p>
          <a:p>
            <a:pPr marL="742950" lvl="1" indent="-285750">
              <a:lnSpc>
                <a:spcPct val="150000"/>
              </a:lnSpc>
              <a:buFont typeface="Arial" charset="0"/>
              <a:buChar char="•"/>
            </a:pPr>
            <a:r>
              <a:rPr lang="en-US" dirty="0" err="1" smtClean="0"/>
              <a:t>urllib.request</a:t>
            </a:r>
            <a:endParaRPr lang="en-US" dirty="0" smtClean="0"/>
          </a:p>
          <a:p>
            <a:pPr marL="742950" lvl="1" indent="-285750">
              <a:lnSpc>
                <a:spcPct val="150000"/>
              </a:lnSpc>
              <a:buFont typeface="Arial" charset="0"/>
              <a:buChar char="•"/>
            </a:pPr>
            <a:r>
              <a:rPr lang="en-US" dirty="0" err="1" smtClean="0"/>
              <a:t>Json</a:t>
            </a:r>
            <a:endParaRPr lang="en-US" dirty="0" smtClean="0"/>
          </a:p>
          <a:p>
            <a:pPr marL="742950" lvl="1" indent="-285750">
              <a:lnSpc>
                <a:spcPct val="150000"/>
              </a:lnSpc>
              <a:buFont typeface="Arial" charset="0"/>
              <a:buChar char="•"/>
            </a:pPr>
            <a:endParaRPr lang="en-US" dirty="0"/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dirty="0" smtClean="0"/>
              <a:t>Used </a:t>
            </a:r>
            <a:r>
              <a:rPr lang="en-US" dirty="0" err="1" smtClean="0"/>
              <a:t>urllib.request</a:t>
            </a:r>
            <a:r>
              <a:rPr lang="en-US" dirty="0" smtClean="0"/>
              <a:t> to open and read </a:t>
            </a:r>
            <a:r>
              <a:rPr lang="en-US" dirty="0" err="1" smtClean="0"/>
              <a:t>api</a:t>
            </a:r>
            <a:r>
              <a:rPr lang="en-US" dirty="0" smtClean="0"/>
              <a:t> </a:t>
            </a:r>
            <a:r>
              <a:rPr lang="en-US" dirty="0" err="1" smtClean="0"/>
              <a:t>url</a:t>
            </a:r>
            <a:endParaRPr lang="en-US" dirty="0" smtClean="0"/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dirty="0" smtClean="0"/>
              <a:t>Used </a:t>
            </a:r>
            <a:r>
              <a:rPr lang="en-US" dirty="0" err="1" smtClean="0"/>
              <a:t>json.loads</a:t>
            </a:r>
            <a:r>
              <a:rPr lang="en-US" dirty="0" smtClean="0"/>
              <a:t> to load response into </a:t>
            </a:r>
            <a:r>
              <a:rPr lang="en-US" dirty="0" err="1" smtClean="0"/>
              <a:t>json</a:t>
            </a:r>
            <a:endParaRPr lang="en-US" dirty="0" smtClean="0"/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dirty="0" smtClean="0"/>
              <a:t>Invoked the function to load the list</a:t>
            </a:r>
          </a:p>
        </p:txBody>
      </p:sp>
    </p:spTree>
    <p:extLst>
      <p:ext uri="{BB962C8B-B14F-4D97-AF65-F5344CB8AC3E}">
        <p14:creationId xmlns:p14="http://schemas.microsoft.com/office/powerpoint/2010/main" val="2651694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3345DE2B-D8FC-45E6-9EC7-7A7C8B7DCA6D}"/>
              </a:ext>
            </a:extLst>
          </p:cNvPr>
          <p:cNvSpPr/>
          <p:nvPr/>
        </p:nvSpPr>
        <p:spPr>
          <a:xfrm>
            <a:off x="3052378" y="636106"/>
            <a:ext cx="608724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 smtClean="0"/>
              <a:t>Looping through keys </a:t>
            </a:r>
            <a:r>
              <a:rPr lang="en-US" sz="3200" b="1" smtClean="0"/>
              <a:t>in Dictionary</a:t>
            </a:r>
            <a:endParaRPr lang="en-US" sz="320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48358" y="1227507"/>
            <a:ext cx="6047903" cy="431803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95739" y="1816861"/>
            <a:ext cx="4364736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Values needed were in nested lists and dictionaries within the </a:t>
            </a:r>
            <a:r>
              <a:rPr lang="en-US" dirty="0" err="1" smtClean="0"/>
              <a:t>json</a:t>
            </a:r>
            <a:r>
              <a:rPr lang="en-US" dirty="0" smtClean="0"/>
              <a:t> object.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Had to create for loop to go through the range of keys in the whole contact list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Wrote logic that extracted data and cleaned it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Formatted values extracted from </a:t>
            </a:r>
            <a:r>
              <a:rPr lang="en-US" dirty="0" err="1" smtClean="0"/>
              <a:t>json</a:t>
            </a:r>
            <a:r>
              <a:rPr lang="en-US" dirty="0" smtClean="0"/>
              <a:t> into new cleaned dictionary.</a:t>
            </a:r>
          </a:p>
        </p:txBody>
      </p:sp>
    </p:spTree>
    <p:extLst>
      <p:ext uri="{BB962C8B-B14F-4D97-AF65-F5344CB8AC3E}">
        <p14:creationId xmlns:p14="http://schemas.microsoft.com/office/powerpoint/2010/main" val="3934923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71025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8412ACB4-7964-433C-86E9-BFED3701BABC}"/>
              </a:ext>
            </a:extLst>
          </p:cNvPr>
          <p:cNvSpPr/>
          <p:nvPr/>
        </p:nvSpPr>
        <p:spPr>
          <a:xfrm>
            <a:off x="3277939" y="733774"/>
            <a:ext cx="5611408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 smtClean="0"/>
              <a:t>Setting </a:t>
            </a:r>
            <a:r>
              <a:rPr lang="en-US" sz="3200" b="1" smtClean="0"/>
              <a:t>up PostgreSQL Database</a:t>
            </a:r>
            <a:endParaRPr lang="en-US" sz="32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5648" y="1778000"/>
            <a:ext cx="8632952" cy="3302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7595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8412ACB4-7964-433C-86E9-BFED3701BABC}"/>
              </a:ext>
            </a:extLst>
          </p:cNvPr>
          <p:cNvSpPr/>
          <p:nvPr/>
        </p:nvSpPr>
        <p:spPr>
          <a:xfrm>
            <a:off x="4115522" y="707145"/>
            <a:ext cx="396095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 smtClean="0"/>
              <a:t>Setting up </a:t>
            </a:r>
            <a:r>
              <a:rPr lang="en-US" sz="3200" b="1" dirty="0" err="1" smtClean="0"/>
              <a:t>Postico</a:t>
            </a:r>
            <a:r>
              <a:rPr lang="en-US" sz="3200" b="1" dirty="0" smtClean="0"/>
              <a:t> GUI</a:t>
            </a:r>
            <a:endParaRPr lang="en-US" sz="32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1447" y="1590930"/>
            <a:ext cx="5844814" cy="366382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011936" y="2053519"/>
            <a:ext cx="424281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Love POSTICO!!!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Easy to install and use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Easy to set up data model and tables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Allows same features as creating it from the command 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34761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8412ACB4-7964-433C-86E9-BFED3701BABC}"/>
              </a:ext>
            </a:extLst>
          </p:cNvPr>
          <p:cNvSpPr/>
          <p:nvPr/>
        </p:nvSpPr>
        <p:spPr>
          <a:xfrm>
            <a:off x="2788960" y="638492"/>
            <a:ext cx="6408934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 smtClean="0"/>
              <a:t>Connecting to Database with Python</a:t>
            </a:r>
            <a:endParaRPr lang="en-US" sz="3200" b="1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54368" y="1232279"/>
            <a:ext cx="4315968" cy="4059883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1316736" y="1876281"/>
            <a:ext cx="4779264" cy="30008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dirty="0" smtClean="0"/>
              <a:t>Libraries Used:</a:t>
            </a:r>
          </a:p>
          <a:p>
            <a:pPr marL="742950" lvl="1" indent="-285750">
              <a:lnSpc>
                <a:spcPct val="150000"/>
              </a:lnSpc>
              <a:buFont typeface="Arial" charset="0"/>
              <a:buChar char="•"/>
            </a:pPr>
            <a:r>
              <a:rPr lang="en-US" dirty="0"/>
              <a:t>p</a:t>
            </a:r>
            <a:r>
              <a:rPr lang="en-US" dirty="0" smtClean="0"/>
              <a:t>sycopg2 to connect to PostgreSQL</a:t>
            </a:r>
          </a:p>
          <a:p>
            <a:pPr marL="742950" lvl="1" indent="-285750">
              <a:lnSpc>
                <a:spcPct val="150000"/>
              </a:lnSpc>
              <a:buFont typeface="Arial" charset="0"/>
              <a:buChar char="•"/>
            </a:pPr>
            <a:r>
              <a:rPr lang="en-US" dirty="0"/>
              <a:t>s</a:t>
            </a:r>
            <a:r>
              <a:rPr lang="en-US" dirty="0" smtClean="0"/>
              <a:t>ys to stop python script and exit database session</a:t>
            </a:r>
            <a:endParaRPr lang="en-US" dirty="0"/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dirty="0" smtClean="0"/>
              <a:t>Used the </a:t>
            </a:r>
            <a:r>
              <a:rPr lang="en-US" b="1" dirty="0" smtClean="0"/>
              <a:t>execute</a:t>
            </a:r>
            <a:r>
              <a:rPr lang="en-US" dirty="0" smtClean="0"/>
              <a:t> method to run SQL commands. </a:t>
            </a:r>
            <a:endParaRPr lang="en-US" dirty="0"/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dirty="0" smtClean="0"/>
              <a:t>Really useful library - was very easy to use.</a:t>
            </a:r>
          </a:p>
        </p:txBody>
      </p:sp>
    </p:spTree>
    <p:extLst>
      <p:ext uri="{BB962C8B-B14F-4D97-AF65-F5344CB8AC3E}">
        <p14:creationId xmlns:p14="http://schemas.microsoft.com/office/powerpoint/2010/main" val="31429120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xmlns="" id="{8412ACB4-7964-433C-86E9-BFED3701BABC}"/>
              </a:ext>
            </a:extLst>
          </p:cNvPr>
          <p:cNvSpPr/>
          <p:nvPr/>
        </p:nvSpPr>
        <p:spPr>
          <a:xfrm>
            <a:off x="3117364" y="659772"/>
            <a:ext cx="595727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 smtClean="0"/>
              <a:t>Running Scripts in CLI VS. </a:t>
            </a:r>
            <a:r>
              <a:rPr lang="en-US" sz="3200" b="1" dirty="0" err="1" smtClean="0"/>
              <a:t>Jupyter</a:t>
            </a:r>
            <a:endParaRPr lang="en-US" sz="32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2023872" y="2194560"/>
            <a:ext cx="76200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In </a:t>
            </a:r>
            <a:r>
              <a:rPr lang="en-US" dirty="0" err="1" smtClean="0"/>
              <a:t>Jupyter</a:t>
            </a:r>
            <a:r>
              <a:rPr lang="en-US" dirty="0" smtClean="0"/>
              <a:t> when you have multiple cells, as long as you’re in the same notebook it treats it like one big file.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When you run the files in the command line you have to create </a:t>
            </a:r>
            <a:r>
              <a:rPr lang="en-US" b="1" dirty="0" smtClean="0"/>
              <a:t>Modules</a:t>
            </a:r>
          </a:p>
          <a:p>
            <a:pPr marL="285750" indent="-285750">
              <a:buFont typeface="Arial" charset="0"/>
              <a:buChar char="•"/>
            </a:pPr>
            <a:endParaRPr lang="en-US" b="1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To connect files, all you have to do is connect files as you would import a library.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6363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5540</TotalTime>
  <Words>361</Words>
  <Application>Microsoft Macintosh PowerPoint</Application>
  <PresentationFormat>Widescreen</PresentationFormat>
  <Paragraphs>66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Calibri</vt:lpstr>
      <vt:lpstr>Calibri Light</vt:lpstr>
      <vt:lpstr>Wingdings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Olina Cavedoni</dc:creator>
  <cp:lastModifiedBy>Natalie Ramirez</cp:lastModifiedBy>
  <cp:revision>115</cp:revision>
  <dcterms:created xsi:type="dcterms:W3CDTF">2017-10-26T06:05:04Z</dcterms:created>
  <dcterms:modified xsi:type="dcterms:W3CDTF">2017-12-08T04:05:00Z</dcterms:modified>
</cp:coreProperties>
</file>

<file path=docProps/thumbnail.jpeg>
</file>